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D67B5C-3BDC-8279-E22B-8E29A56B3EB7}" v="4" dt="2019-10-25T09:59:09.639"/>
    <p1510:client id="{695A1E72-C872-140B-2E4E-B627FD350E66}" v="1831" dt="2019-10-24T23:00:40.357"/>
    <p1510:client id="{92CDD79C-6A19-60C2-A101-B7967191D478}" v="2332" dt="2019-10-25T09:57:57.1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hyperlink" Target="http://people.ee.ethz.ch/~ihnatova/wespe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Image enhancement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DPED vs WESPE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43358-2B18-42FC-86F1-DC4F0B4B3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8350"/>
            <a:ext cx="10515600" cy="5408613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>
                <a:cs typeface="Calibri"/>
              </a:rPr>
              <a:t>Goals</a:t>
            </a:r>
          </a:p>
          <a:p>
            <a:pPr lvl="1"/>
            <a:r>
              <a:rPr lang="en-US">
                <a:cs typeface="Calibri"/>
              </a:rPr>
              <a:t>Improve image quality in a way that allows for better semantic segmentation</a:t>
            </a:r>
          </a:p>
          <a:p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Solutions</a:t>
            </a:r>
            <a:endParaRPr lang="en-US" dirty="0">
              <a:cs typeface="Calibri"/>
            </a:endParaRPr>
          </a:p>
          <a:p>
            <a:pPr lvl="1"/>
            <a:r>
              <a:rPr lang="en-US">
                <a:cs typeface="Calibri"/>
              </a:rPr>
              <a:t>Classic image processing techniques</a:t>
            </a:r>
            <a:endParaRPr lang="en-US" dirty="0">
              <a:cs typeface="Calibri"/>
            </a:endParaRPr>
          </a:p>
          <a:p>
            <a:pPr lvl="1"/>
            <a:r>
              <a:rPr lang="en-US">
                <a:cs typeface="Calibri"/>
              </a:rPr>
              <a:t>Neural style transfer</a:t>
            </a:r>
            <a:endParaRPr lang="en-US" dirty="0">
              <a:cs typeface="Calibri"/>
            </a:endParaRPr>
          </a:p>
          <a:p>
            <a:pPr lvl="1"/>
            <a:r>
              <a:rPr lang="en-US">
                <a:cs typeface="Calibri"/>
              </a:rPr>
              <a:t>Supervised deep image inhancement (DPED)</a:t>
            </a:r>
            <a:endParaRPr lang="en-US" dirty="0">
              <a:cs typeface="Calibri"/>
            </a:endParaRPr>
          </a:p>
          <a:p>
            <a:pPr lvl="1"/>
            <a:r>
              <a:rPr lang="en-US">
                <a:cs typeface="Calibri"/>
              </a:rPr>
              <a:t>Weakly supervised deep image inhancement (WESPE)</a:t>
            </a:r>
          </a:p>
          <a:p>
            <a:r>
              <a:rPr lang="en-US">
                <a:cs typeface="Calibri"/>
              </a:rPr>
              <a:t>Common problems</a:t>
            </a:r>
            <a:endParaRPr lang="en-US" dirty="0">
              <a:cs typeface="Calibri"/>
            </a:endParaRPr>
          </a:p>
          <a:p>
            <a:pPr lvl="1"/>
            <a:r>
              <a:rPr lang="en-US">
                <a:cs typeface="Calibri"/>
              </a:rPr>
              <a:t>Pixel perfect datasets for supervised learning (DPED)</a:t>
            </a:r>
            <a:endParaRPr lang="en-US" dirty="0">
              <a:cs typeface="Calibri"/>
            </a:endParaRPr>
          </a:p>
          <a:p>
            <a:pPr lvl="1"/>
            <a:r>
              <a:rPr lang="en-US">
                <a:cs typeface="Calibri"/>
              </a:rPr>
              <a:t>Creation of worse images domain from good images domain (DPED and neural style transfer)</a:t>
            </a:r>
            <a:endParaRPr lang="en-US" dirty="0">
              <a:cs typeface="Calibri"/>
            </a:endParaRPr>
          </a:p>
          <a:p>
            <a:pPr lvl="1"/>
            <a:r>
              <a:rPr lang="en-US">
                <a:cs typeface="Calibri"/>
              </a:rPr>
              <a:t>Generalisation (DPED)</a:t>
            </a:r>
            <a:endParaRPr lang="en-US" dirty="0">
              <a:cs typeface="Calibri"/>
            </a:endParaRPr>
          </a:p>
          <a:p>
            <a:pPr lvl="1"/>
            <a:r>
              <a:rPr lang="en-US">
                <a:cs typeface="Calibri"/>
              </a:rPr>
              <a:t>Worse performance (WESPE)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NOTE: Depending on the data we have and the scope of the project we can deal with different concerns</a:t>
            </a:r>
            <a:endParaRPr lang="en-US" dirty="0">
              <a:cs typeface="Calibri"/>
            </a:endParaRPr>
          </a:p>
          <a:p>
            <a:pPr lvl="1"/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93376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417C0-E921-47A6-B06E-D89E6DCA0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73075"/>
            <a:ext cx="10515600" cy="57038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DPED</a:t>
            </a:r>
          </a:p>
          <a:p>
            <a:pPr lvl="1"/>
            <a:r>
              <a:rPr lang="en-US">
                <a:cs typeface="Calibri"/>
              </a:rPr>
              <a:t>Images from iPhone, Blackberry, Sony phone cameras (X)</a:t>
            </a:r>
          </a:p>
          <a:p>
            <a:pPr lvl="1"/>
            <a:r>
              <a:rPr lang="en-US">
                <a:cs typeface="Calibri"/>
              </a:rPr>
              <a:t>Images of the same scenery from Canon DSLR camera (Y) </a:t>
            </a:r>
            <a:endParaRPr lang="en-US" dirty="0">
              <a:cs typeface="Calibri"/>
            </a:endParaRPr>
          </a:p>
          <a:p>
            <a:pPr lvl="1"/>
            <a:r>
              <a:rPr lang="en-US">
                <a:cs typeface="Calibri"/>
              </a:rPr>
              <a:t>Use SIFT to match patches from X and Y on a pixel level</a:t>
            </a:r>
          </a:p>
          <a:p>
            <a:pPr lvl="1"/>
            <a:r>
              <a:rPr lang="en-US">
                <a:cs typeface="Calibri"/>
              </a:rPr>
              <a:t>DPED architecture:</a:t>
            </a:r>
            <a:endParaRPr lang="en-US" dirty="0">
              <a:cs typeface="Calibri"/>
            </a:endParaRPr>
          </a:p>
          <a:p>
            <a:pPr lvl="2"/>
            <a:endParaRPr lang="en-US" dirty="0">
              <a:cs typeface="Calibri"/>
            </a:endParaRP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872F324A-1AE0-4173-B4F8-564D3D3C5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606" y="2018616"/>
            <a:ext cx="5926898" cy="4490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919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39C1C-E6F2-4F67-A80C-1FD2261ECD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6447"/>
            <a:ext cx="10515600" cy="576051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DPED losses</a:t>
            </a:r>
          </a:p>
          <a:p>
            <a:pPr lvl="1"/>
            <a:r>
              <a:rPr lang="en-US">
                <a:cs typeface="Calibri"/>
              </a:rPr>
              <a:t>Content loss</a:t>
            </a:r>
          </a:p>
          <a:p>
            <a:pPr lvl="2"/>
            <a:r>
              <a:rPr lang="en-US">
                <a:cs typeface="Calibri"/>
              </a:rPr>
              <a:t>Between enhanced imaged from generator and target image</a:t>
            </a:r>
          </a:p>
          <a:p>
            <a:pPr lvl="2"/>
            <a:r>
              <a:rPr lang="en-US">
                <a:cs typeface="Calibri"/>
              </a:rPr>
              <a:t>Based on VGG19 ReLu activations encompassing content</a:t>
            </a:r>
            <a:endParaRPr lang="en-US" dirty="0">
              <a:cs typeface="Calibri"/>
            </a:endParaRPr>
          </a:p>
          <a:p>
            <a:pPr lvl="1"/>
            <a:r>
              <a:rPr lang="en-US">
                <a:cs typeface="Calibri"/>
              </a:rPr>
              <a:t>Color loss</a:t>
            </a:r>
            <a:endParaRPr lang="en-US" dirty="0">
              <a:cs typeface="Calibri"/>
            </a:endParaRPr>
          </a:p>
          <a:p>
            <a:pPr lvl="2"/>
            <a:r>
              <a:rPr lang="en-US">
                <a:cs typeface="Calibri"/>
              </a:rPr>
              <a:t>Euclidian distance between blurred target image and blurred enhanced image</a:t>
            </a:r>
            <a:endParaRPr lang="en-US" dirty="0">
              <a:cs typeface="Calibri"/>
            </a:endParaRPr>
          </a:p>
          <a:p>
            <a:pPr lvl="2"/>
            <a:r>
              <a:rPr lang="en-US">
                <a:cs typeface="Calibri"/>
              </a:rPr>
              <a:t>Blur assures elimination of texture and content comparison</a:t>
            </a:r>
            <a:endParaRPr lang="en-US" dirty="0">
              <a:cs typeface="Calibri"/>
            </a:endParaRPr>
          </a:p>
          <a:p>
            <a:pPr lvl="2"/>
            <a:r>
              <a:rPr lang="en-US">
                <a:cs typeface="Calibri"/>
              </a:rPr>
              <a:t>Encompasses difference</a:t>
            </a:r>
            <a:r>
              <a:rPr lang="en-US" dirty="0">
                <a:cs typeface="Calibri"/>
              </a:rPr>
              <a:t> </a:t>
            </a:r>
            <a:r>
              <a:rPr lang="en-US">
                <a:cs typeface="Calibri"/>
              </a:rPr>
              <a:t>in </a:t>
            </a:r>
            <a:r>
              <a:rPr lang="en-US" b="1">
                <a:cs typeface="Calibri"/>
              </a:rPr>
              <a:t>brightness, contrast </a:t>
            </a:r>
            <a:r>
              <a:rPr lang="en-US">
                <a:cs typeface="Calibri"/>
              </a:rPr>
              <a:t>and major colors</a:t>
            </a:r>
            <a:endParaRPr lang="en-US" dirty="0">
              <a:cs typeface="Calibri"/>
            </a:endParaRPr>
          </a:p>
          <a:p>
            <a:pPr lvl="1"/>
            <a:r>
              <a:rPr lang="en-US">
                <a:cs typeface="Calibri"/>
              </a:rPr>
              <a:t>Texture loss</a:t>
            </a:r>
            <a:endParaRPr lang="en-US" dirty="0">
              <a:cs typeface="Calibri"/>
            </a:endParaRPr>
          </a:p>
          <a:p>
            <a:pPr lvl="2"/>
            <a:r>
              <a:rPr lang="en-US">
                <a:cs typeface="Calibri"/>
              </a:rPr>
              <a:t>Learned in adversarial fashion</a:t>
            </a:r>
            <a:endParaRPr lang="en-US" dirty="0">
              <a:cs typeface="Calibri"/>
            </a:endParaRPr>
          </a:p>
          <a:p>
            <a:pPr lvl="2"/>
            <a:r>
              <a:rPr lang="en-US">
                <a:cs typeface="Calibri"/>
              </a:rPr>
              <a:t>Discriminator trained to minimise cross entropy between fake and true images</a:t>
            </a:r>
          </a:p>
          <a:p>
            <a:pPr lvl="2"/>
            <a:endParaRPr lang="en-US" dirty="0">
              <a:cs typeface="Calibri"/>
            </a:endParaRPr>
          </a:p>
          <a:p>
            <a:pPr lvl="1"/>
            <a:r>
              <a:rPr lang="en-US">
                <a:cs typeface="Calibri"/>
              </a:rPr>
              <a:t>Total variation loss</a:t>
            </a:r>
            <a:endParaRPr lang="en-US" dirty="0">
              <a:cs typeface="Calibri"/>
            </a:endParaRPr>
          </a:p>
          <a:p>
            <a:pPr lvl="2"/>
            <a:r>
              <a:rPr lang="en-US">
                <a:cs typeface="Calibri"/>
              </a:rPr>
              <a:t>Enforces spatial smoothness of produces images</a:t>
            </a:r>
            <a:endParaRPr lang="en-US" dirty="0">
              <a:cs typeface="Calibri"/>
            </a:endParaRPr>
          </a:p>
          <a:p>
            <a:pPr lvl="2"/>
            <a:r>
              <a:rPr lang="en-US">
                <a:cs typeface="Calibri"/>
              </a:rPr>
              <a:t>Low weighting in final total loss function so sole purpose is to reduce noise</a:t>
            </a:r>
          </a:p>
          <a:p>
            <a:pPr lvl="2"/>
            <a:endParaRPr lang="en-US" dirty="0">
              <a:cs typeface="Calibri"/>
            </a:endParaRPr>
          </a:p>
        </p:txBody>
      </p:sp>
      <p:pic>
        <p:nvPicPr>
          <p:cNvPr id="4" name="Picture 4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D7A0F5CB-DC03-436C-8B96-FCB736D5C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7386" y="1297127"/>
            <a:ext cx="3776598" cy="1038292"/>
          </a:xfrm>
          <a:prstGeom prst="rect">
            <a:avLst/>
          </a:prstGeom>
        </p:spPr>
      </p:pic>
      <p:pic>
        <p:nvPicPr>
          <p:cNvPr id="6" name="Picture 6" descr="A close up of a clock&#10;&#10;Description generated with high confidence">
            <a:extLst>
              <a:ext uri="{FF2B5EF4-FFF2-40B4-BE49-F238E27FC236}">
                <a16:creationId xmlns:a16="http://schemas.microsoft.com/office/drawing/2014/main" id="{38FFE9A3-A169-40E1-9038-CBCEB848D9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4347023"/>
            <a:ext cx="2743200" cy="564776"/>
          </a:xfrm>
          <a:prstGeom prst="rect">
            <a:avLst/>
          </a:prstGeom>
        </p:spPr>
      </p:pic>
      <p:pic>
        <p:nvPicPr>
          <p:cNvPr id="8" name="Picture 8" descr="A close up of a clock&#10;&#10;Description generated with high confidence">
            <a:extLst>
              <a:ext uri="{FF2B5EF4-FFF2-40B4-BE49-F238E27FC236}">
                <a16:creationId xmlns:a16="http://schemas.microsoft.com/office/drawing/2014/main" id="{555E6342-7F36-45AE-A361-419B814CEF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4400" y="5890598"/>
            <a:ext cx="2743200" cy="567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088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66E5B-46BB-424E-9ED7-D5319C42F9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25215"/>
            <a:ext cx="10515600" cy="55517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WESPE</a:t>
            </a:r>
          </a:p>
          <a:p>
            <a:pPr lvl="1"/>
            <a:r>
              <a:rPr lang="en-US">
                <a:cs typeface="Calibri"/>
              </a:rPr>
              <a:t>Images from lower quality cameras</a:t>
            </a:r>
            <a:endParaRPr lang="en-US" dirty="0">
              <a:cs typeface="Calibri"/>
            </a:endParaRPr>
          </a:p>
          <a:p>
            <a:pPr lvl="1"/>
            <a:r>
              <a:rPr lang="en-US">
                <a:cs typeface="Calibri"/>
              </a:rPr>
              <a:t>Images from DSLR cameras</a:t>
            </a:r>
            <a:endParaRPr lang="en-US" dirty="0">
              <a:cs typeface="Calibri"/>
            </a:endParaRPr>
          </a:p>
          <a:p>
            <a:pPr lvl="1"/>
            <a:r>
              <a:rPr lang="en-US">
                <a:cs typeface="Calibri"/>
              </a:rPr>
              <a:t>Images need not be of the same scenery</a:t>
            </a:r>
            <a:endParaRPr lang="en-US" dirty="0">
              <a:cs typeface="Calibri"/>
            </a:endParaRPr>
          </a:p>
          <a:p>
            <a:pPr lvl="1"/>
            <a:r>
              <a:rPr lang="en-US">
                <a:cs typeface="Calibri"/>
              </a:rPr>
              <a:t>WESPE architecture:</a:t>
            </a:r>
            <a:endParaRPr lang="en-US" dirty="0">
              <a:cs typeface="Calibri"/>
            </a:endParaRPr>
          </a:p>
          <a:p>
            <a:pPr lvl="1"/>
            <a:r>
              <a:rPr lang="en-US">
                <a:cs typeface="Calibri"/>
              </a:rPr>
              <a:t>Same generator and discriminator</a:t>
            </a:r>
            <a:endParaRPr lang="en-US" dirty="0">
              <a:cs typeface="Calibri"/>
            </a:endParaRPr>
          </a:p>
          <a:p>
            <a:pPr marL="457200" lvl="1" indent="0">
              <a:buNone/>
            </a:pPr>
            <a:r>
              <a:rPr lang="en-US">
                <a:cs typeface="Calibri"/>
              </a:rPr>
              <a:t> architecture</a:t>
            </a:r>
          </a:p>
          <a:p>
            <a:pPr lvl="1"/>
            <a:endParaRPr lang="en-US" dirty="0">
              <a:cs typeface="Calibri"/>
            </a:endParaRPr>
          </a:p>
        </p:txBody>
      </p:sp>
      <p:pic>
        <p:nvPicPr>
          <p:cNvPr id="2" name="Picture 3" descr="A screenshot of a video game&#10;&#10;Description generated with high confidence">
            <a:extLst>
              <a:ext uri="{FF2B5EF4-FFF2-40B4-BE49-F238E27FC236}">
                <a16:creationId xmlns:a16="http://schemas.microsoft.com/office/drawing/2014/main" id="{E9D9E697-1C41-4375-A368-4657273DA5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0756" y="905557"/>
            <a:ext cx="4591050" cy="4527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211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20049-27EF-403A-8B98-51724CE96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39725"/>
            <a:ext cx="10515600" cy="58372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WESPE losses</a:t>
            </a:r>
          </a:p>
          <a:p>
            <a:pPr lvl="1"/>
            <a:r>
              <a:rPr lang="en-US">
                <a:cs typeface="Calibri"/>
              </a:rPr>
              <a:t>Content consistency loss (main difference w.r.t DPED)</a:t>
            </a:r>
            <a:endParaRPr lang="en-US" dirty="0">
              <a:cs typeface="Calibri"/>
            </a:endParaRPr>
          </a:p>
          <a:p>
            <a:pPr lvl="2"/>
            <a:r>
              <a:rPr lang="en-US">
                <a:cs typeface="Calibri"/>
              </a:rPr>
              <a:t>Instead of comparing enhanced images (like DPED), we take the enhanced image and pass it through an inverse generator to map features back to "bad quality" domain</a:t>
            </a:r>
          </a:p>
          <a:p>
            <a:pPr lvl="2"/>
            <a:r>
              <a:rPr lang="en-US">
                <a:cs typeface="Calibri"/>
              </a:rPr>
              <a:t>This allows unpaired data to be used</a:t>
            </a:r>
            <a:endParaRPr lang="en-US" dirty="0">
              <a:cs typeface="Calibri"/>
            </a:endParaRPr>
          </a:p>
          <a:p>
            <a:pPr lvl="1"/>
            <a:r>
              <a:rPr lang="en-US">
                <a:cs typeface="Calibri"/>
              </a:rPr>
              <a:t>Adversarial color loss</a:t>
            </a:r>
            <a:endParaRPr lang="en-US" dirty="0">
              <a:cs typeface="Calibri"/>
            </a:endParaRPr>
          </a:p>
          <a:p>
            <a:pPr lvl="2"/>
            <a:r>
              <a:rPr lang="en-US">
                <a:cs typeface="Calibri"/>
              </a:rPr>
              <a:t>Uses discriminator to differentiate between blurred enhanced images and blurred "good quality" domain pictures</a:t>
            </a:r>
            <a:endParaRPr lang="en-US" dirty="0">
              <a:cs typeface="Calibri"/>
            </a:endParaRPr>
          </a:p>
          <a:p>
            <a:pPr lvl="2"/>
            <a:r>
              <a:rPr lang="en-US">
                <a:cs typeface="Calibri"/>
              </a:rPr>
              <a:t>Encompasses the same details (contrast brightness, ..) as DPED color loss but computed in adversarial fashion</a:t>
            </a:r>
          </a:p>
          <a:p>
            <a:pPr lvl="1"/>
            <a:r>
              <a:rPr lang="en-US">
                <a:cs typeface="Calibri"/>
              </a:rPr>
              <a:t>Adversarial texture loss</a:t>
            </a:r>
            <a:endParaRPr lang="en-US" dirty="0">
              <a:cs typeface="Calibri"/>
            </a:endParaRPr>
          </a:p>
          <a:p>
            <a:pPr lvl="2"/>
            <a:r>
              <a:rPr lang="en-US">
                <a:cs typeface="Calibri"/>
              </a:rPr>
              <a:t>Same as DPED</a:t>
            </a:r>
          </a:p>
          <a:p>
            <a:pPr lvl="1"/>
            <a:r>
              <a:rPr lang="en-US">
                <a:cs typeface="Calibri"/>
              </a:rPr>
              <a:t>TV loss</a:t>
            </a:r>
            <a:endParaRPr lang="en-US" dirty="0">
              <a:cs typeface="Calibri"/>
            </a:endParaRPr>
          </a:p>
          <a:p>
            <a:pPr lvl="2"/>
            <a:r>
              <a:rPr lang="en-US">
                <a:cs typeface="Calibri"/>
              </a:rPr>
              <a:t>Same as DPED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8388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3C886-2091-4B47-BC00-A66DB3D50F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9250"/>
            <a:ext cx="10515600" cy="582771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WESPE, DPED interactive results</a:t>
            </a:r>
          </a:p>
          <a:p>
            <a:pPr lvl="1"/>
            <a:r>
              <a:rPr lang="en-US" dirty="0">
                <a:ea typeface="+mn-lt"/>
                <a:cs typeface="+mn-lt"/>
                <a:hlinkClick r:id="rId2"/>
              </a:rPr>
              <a:t>http://people.ee.ethz.ch/~ihnatova/wespe.html</a:t>
            </a:r>
            <a:endParaRPr lang="en-US" dirty="0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'Limitations' that might be beneficial to us 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 sz="2000">
                <a:ea typeface="+mn-lt"/>
                <a:cs typeface="+mn-lt"/>
              </a:rPr>
              <a:t>Color deviations (pure color shifts we don’t care about but it may allow us to play with brighness correction so we have a more uniform distribution of intesities)</a:t>
            </a:r>
          </a:p>
          <a:p>
            <a:pPr lvl="1"/>
            <a:r>
              <a:rPr lang="en-US" sz="2000">
                <a:ea typeface="+mn-lt"/>
                <a:cs typeface="+mn-lt"/>
              </a:rPr>
              <a:t>Contrast should not be a problem to us (the more we can emphasize the difference between walls and cells the better)</a:t>
            </a:r>
            <a:endParaRPr lang="en-US" sz="2000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</p:txBody>
      </p:sp>
      <p:pic>
        <p:nvPicPr>
          <p:cNvPr id="4" name="Picture 4" descr="A sign on the side of a building&#10;&#10;Description generated with high confidence">
            <a:extLst>
              <a:ext uri="{FF2B5EF4-FFF2-40B4-BE49-F238E27FC236}">
                <a16:creationId xmlns:a16="http://schemas.microsoft.com/office/drawing/2014/main" id="{C0323CCD-7254-4435-B9A8-F7176672D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7085" y="2925129"/>
            <a:ext cx="7377829" cy="3794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914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848D5D-5E4D-4233-B692-E82C7440E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1269"/>
            <a:ext cx="10515600" cy="564569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Preliminary results</a:t>
            </a:r>
          </a:p>
          <a:p>
            <a:endParaRPr lang="en-US" dirty="0">
              <a:cs typeface="Calibri"/>
            </a:endParaRPr>
          </a:p>
        </p:txBody>
      </p:sp>
      <p:pic>
        <p:nvPicPr>
          <p:cNvPr id="4" name="Picture 4" descr="A picture containing photo, sitting, black, white&#10;&#10;Description generated with very high confidence">
            <a:extLst>
              <a:ext uri="{FF2B5EF4-FFF2-40B4-BE49-F238E27FC236}">
                <a16:creationId xmlns:a16="http://schemas.microsoft.com/office/drawing/2014/main" id="{85726457-3F8E-4F9C-9BD4-C1A1E7D54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86" y="1171447"/>
            <a:ext cx="13724349" cy="5183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508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4778D-1F0C-444F-B7E2-397343301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85132"/>
            <a:ext cx="10515600" cy="5791831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>
                <a:cs typeface="Calibri"/>
              </a:rPr>
              <a:t>Preliminary results</a:t>
            </a:r>
          </a:p>
          <a:p>
            <a:pPr lvl="1"/>
            <a:r>
              <a:rPr lang="en-US">
                <a:cs typeface="Calibri"/>
              </a:rPr>
              <a:t>Ran on DPED using their trained iPhone model</a:t>
            </a:r>
          </a:p>
          <a:p>
            <a:pPr lvl="1"/>
            <a:r>
              <a:rPr lang="en-US">
                <a:cs typeface="Calibri"/>
              </a:rPr>
              <a:t>Took 1024 x 1024 image, patched it with white space to the right to keep scaling as close as possible to the original image, then upscaled (paint) to 1538 x 2048 (model constraint)</a:t>
            </a:r>
          </a:p>
          <a:p>
            <a:r>
              <a:rPr lang="en-US">
                <a:cs typeface="Calibri"/>
              </a:rPr>
              <a:t>Seemingly</a:t>
            </a:r>
            <a:r>
              <a:rPr lang="en-US" dirty="0">
                <a:cs typeface="Calibri"/>
              </a:rPr>
              <a:t> good results with </a:t>
            </a:r>
          </a:p>
          <a:p>
            <a:pPr lvl="1"/>
            <a:r>
              <a:rPr lang="en-US">
                <a:cs typeface="Calibri"/>
              </a:rPr>
              <a:t>DPED instead of WESPE</a:t>
            </a:r>
          </a:p>
          <a:p>
            <a:pPr lvl="1"/>
            <a:r>
              <a:rPr lang="en-US">
                <a:cs typeface="Calibri"/>
              </a:rPr>
              <a:t>Trained on natural images, not biological data</a:t>
            </a:r>
          </a:p>
          <a:p>
            <a:pPr lvl="1"/>
            <a:r>
              <a:rPr lang="en-US">
                <a:cs typeface="Calibri"/>
              </a:rPr>
              <a:t>Trained on RGB pictures with the intent to retain color accuracy </a:t>
            </a:r>
          </a:p>
          <a:p>
            <a:pPr lvl="1"/>
            <a:r>
              <a:rPr lang="en-US">
                <a:cs typeface="Calibri"/>
              </a:rPr>
              <a:t>Trained on specific image size</a:t>
            </a:r>
          </a:p>
          <a:p>
            <a:r>
              <a:rPr lang="en-US">
                <a:cs typeface="Calibri"/>
              </a:rPr>
              <a:t>Addons</a:t>
            </a:r>
            <a:endParaRPr lang="en-US" dirty="0">
              <a:cs typeface="Calibri"/>
            </a:endParaRPr>
          </a:p>
          <a:p>
            <a:pPr lvl="1"/>
            <a:r>
              <a:rPr lang="en-US">
                <a:cs typeface="Calibri"/>
              </a:rPr>
              <a:t>More optimistic</a:t>
            </a:r>
            <a:endParaRPr lang="en-US" dirty="0">
              <a:cs typeface="Calibri"/>
            </a:endParaRPr>
          </a:p>
          <a:p>
            <a:pPr lvl="2"/>
            <a:r>
              <a:rPr lang="en-US">
                <a:cs typeface="Calibri"/>
              </a:rPr>
              <a:t>Add a loss that quantifies how well an enhanced image would perform in a segmentation task</a:t>
            </a:r>
            <a:endParaRPr lang="en-US" dirty="0">
              <a:cs typeface="Calibri"/>
            </a:endParaRPr>
          </a:p>
          <a:p>
            <a:pPr lvl="2"/>
            <a:r>
              <a:rPr lang="en-US">
                <a:cs typeface="Calibri"/>
              </a:rPr>
              <a:t>Adjust current losses to fit our needs </a:t>
            </a:r>
            <a:endParaRPr lang="en-US" dirty="0">
              <a:cs typeface="Calibri"/>
            </a:endParaRPr>
          </a:p>
          <a:p>
            <a:pPr lvl="1"/>
            <a:r>
              <a:rPr lang="en-US">
                <a:cs typeface="Calibri"/>
              </a:rPr>
              <a:t>Less optimistic</a:t>
            </a:r>
            <a:endParaRPr lang="en-US" dirty="0">
              <a:cs typeface="Calibri"/>
            </a:endParaRPr>
          </a:p>
          <a:p>
            <a:pPr lvl="2"/>
            <a:r>
              <a:rPr lang="en-US">
                <a:cs typeface="Calibri"/>
              </a:rPr>
              <a:t>Add image segmentation for end to end training</a:t>
            </a:r>
            <a:endParaRPr lang="en-US" dirty="0">
              <a:cs typeface="Calibri"/>
            </a:endParaRPr>
          </a:p>
          <a:p>
            <a:pPr marL="914400" lvl="2" indent="0">
              <a:buNone/>
            </a:pP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1560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Image enhancement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402</cp:revision>
  <dcterms:created xsi:type="dcterms:W3CDTF">2019-10-24T18:06:21Z</dcterms:created>
  <dcterms:modified xsi:type="dcterms:W3CDTF">2019-10-25T11:52:37Z</dcterms:modified>
</cp:coreProperties>
</file>

<file path=docProps/thumbnail.jpeg>
</file>